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s/slide14.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8"/>
    <p:sldId id="258" r:id="rId9"/>
    <p:sldId id="259" r:id="rId10"/>
    <p:sldId id="260" r:id="rId11"/>
    <p:sldId id="261" r:id="rId12"/>
    <p:sldId id="262" r:id="rId13"/>
    <p:sldId id="263" r:id="rId14"/>
    <p:sldId id="264" r:id="rId15"/>
    <p:sldId id="265" r:id="rId16"/>
    <p:sldId id="266" r:id="rId17"/>
    <p:sldId id="267" r:id="rId18"/>
    <p:sldId id="269" r:id="rId21"/>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notesMaster" Target="notesMasters/notesMaster1.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Welcome participants to GitHub Copilot. GitHub Copilot builds dashboards, apps, automation, AI agents, and code. Frame the session around building a useful, verifiable capability in VS Code—not merely generating an answer.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State the outcome: participants will bring a real work problem into VS Code, collaborate with Agent Mode through implementation and validation, and package the result for personal or small-team reuse.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Spend no more than seven minutes orienting the room. Show Explorer, Copilot Chat, the Agent Mode selector, and the integrated terminal. Distinguish Chat from Agent Mode without turning this into a product tour.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Connect the productivity moves to the GitHub Copilot persona. Personal productivity produces a reliable result; small-team productivity leaves enough evidence and context for someone else to reuse it.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Position the Copilot app and CLI briefly. Do not split the demo across tools. VS Code and Agent Mode are the primary workflow because the task spans data, implementation, commands, tests, outputs, and documentation.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Teach the four-part pattern. Emphasize that Check changes the interaction from code generation into an accountable workflow with outputs, exceptions, tests, and source checks.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Ask what Agent Mode would have to guess in the weak request: sources, joining rules, risk definitions, output contract, and evidence. Walk through how the stronger request bounds those decisions.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Begin the live demonstration from demo-workspace. Agent Mode must inspect before editing. Exact IDs match first, approved aliases second, and every unresolved record remains visible as an exception.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Use this slide as the demo's interaction loop. Separate review from refinement. Ask the agent to rank findings before authorizing changes, then package the completed capability for a teammate.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Review exception output, automated tests, and source-level spot checks. Highlight the primary risk: silently dropped or incorrectly matched records producing a plausible report.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Direct participants to the learner handout. Ask them to name one capability, where it belongs, what the agent must not guess, what evidence is required, and what they will share with a teammate.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laceholder 1"/>
          <p:cNvSpPr>
            <a:spLocks noGrp="1"/>
          </p:cNvSpPr>
          <p:nvPr>
            <p:ph type="body" idx="1"/>
          </p:nvPr>
        </p:nvSpPr>
        <p:spPr/>
        <p:txBody>
          <a:bodyPr/>
          <a:lstStyle/>
          <a:p>
            <a:r>
              <a:t>Close the capability loop before Q&amp;A. Everything here is remote-accessible, so nobody needs to travel.</a:t>
            </a:r>
          </a:p>
          <a:p/>
          <a:p>
            <a:r>
              <a:t>GitHub Universe 2026, October 28-29: free virtual pass, sessions on Copilot and agent mode, recordings available on demand.</a:t>
            </a:r>
          </a:p>
          <a:p>
            <a:r>
              <a:t>Microsoft Ignite 2026, November 17-20: free digital pass covering Copilot, agents, and the wider Microsoft tooling.</a:t>
            </a:r>
          </a:p>
          <a:p>
            <a:r>
              <a:t>Microsoft Reactor: short, free, recurring live classes on Copilot Chat, agent mode, and MCP in VS Code.</a:t>
            </a:r>
          </a:p>
          <a:p>
            <a:r>
              <a:t>github.com/resources/events: the full calendar of upcoming webinars and recorded sessions.</a:t>
            </a:r>
          </a:p>
          <a:p/>
          <a:p>
            <a:r>
              <a:t>Say: pick one and pair it with the capability you just wrote down. Register before you leave the room. A session you attend with a specific build in mind is worth far more than one you attend out of general interest.</a:t>
            </a:r>
          </a:p>
          <a:p/>
          <a:p>
            <a:r>
              <a:t>Confirm dates and registration links the week you deliver; schedules change. If a date has passed, point to the on-demand recordings instead.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0" y="0"/>
            <a:ext cx="9144000" cy="6858000"/>
          </a:xfrm>
          <a:prstGeom prst="rect">
            <a:avLst/>
          </a:prstGeom>
          <a:solidFill>
            <a:srgbClr val="EAF7F5"/>
          </a:solidFill>
        </p:spPr>
        <p:txBody>
          <a:bodyPr rtlCol="0" anchor="ctr"/>
          <a:lstStyle/>
          <a:p/>
        </p:txBody>
      </p:sp>
      <p:sp>
        <p:nvSpPr>
          <p:cNvPr id="3" name="Shape 3"/>
          <p:cNvSpPr/>
          <p:nvPr/>
        </p:nvSpPr>
        <p:spPr>
          <a:xfrm>
            <a:off x="0" y="0"/>
            <a:ext cx="250000" cy="6858000"/>
          </a:xfrm>
          <a:prstGeom prst="rect">
            <a:avLst/>
          </a:prstGeom>
          <a:solidFill>
            <a:srgbClr val="096B72"/>
          </a:solidFill>
        </p:spPr>
        <p:txBody>
          <a:bodyPr rtlCol="0" anchor="ctr"/>
          <a:lstStyle/>
          <a:p/>
        </p:txBody>
      </p:sp>
      <p:sp>
        <p:nvSpPr>
          <p:cNvPr id="4" name="TextBox 4"/>
          <p:cNvSpPr txBox="1"/>
          <p:nvPr/>
        </p:nvSpPr>
        <p:spPr>
          <a:xfrm>
            <a:off x="850000" y="1450000"/>
            <a:ext cx="7500000" cy="1600000"/>
          </a:xfrm>
          <a:prstGeom prst="rect">
            <a:avLst/>
          </a:prstGeom>
        </p:spPr>
        <p:txBody>
          <a:bodyPr wrap="square" rtlCol="0">
            <a:spAutoFit/>
          </a:bodyPr>
          <a:lstStyle/>
          <a:p>
            <a:r>
              <a:rPr b="1" sz="3400">
                <a:solidFill>
                  <a:srgbClr val="0D3B49"/>
                </a:solidFill>
                <a:latin typeface="Aptos Display"/>
              </a:rPr>
              <a:t>GitHub Copilot</a:t>
            </a:r>
          </a:p>
          <a:p>
            <a:r>
              <a:rPr b="1" sz="3400">
                <a:solidFill>
                  <a:srgbClr val="0D3B49"/>
                </a:solidFill>
                <a:latin typeface="Aptos Display"/>
              </a:rPr>
              <a:t/>
            </a:r>
          </a:p>
        </p:txBody>
      </p:sp>
      <p:sp>
        <p:nvSpPr>
          <p:cNvPr id="5" name="TextBox 5"/>
          <p:cNvSpPr txBox="1"/>
          <p:nvPr/>
        </p:nvSpPr>
        <p:spPr>
          <a:xfrm>
            <a:off x="870000" y="3400000"/>
            <a:ext cx="6900000" cy="900000"/>
          </a:xfrm>
          <a:prstGeom prst="rect">
            <a:avLst/>
          </a:prstGeom>
        </p:spPr>
        <p:txBody>
          <a:bodyPr wrap="square" rtlCol="0">
            <a:spAutoFit/>
          </a:bodyPr>
          <a:lstStyle/>
          <a:p>
            <a:r>
              <a:rPr sz="2200">
                <a:solidFill>
                  <a:srgbClr val="234E52"/>
                </a:solidFill>
                <a:latin typeface="Aptos"/>
              </a:rPr>
              <a:t>Build the Capability</a:t>
            </a:r>
          </a:p>
        </p:txBody>
      </p:sp>
      <p:sp>
        <p:nvSpPr>
          <p:cNvPr id="6" name="TextBox 6"/>
          <p:cNvSpPr txBox="1"/>
          <p:nvPr/>
        </p:nvSpPr>
        <p:spPr>
          <a:xfrm>
            <a:off x="870000" y="5600000"/>
            <a:ext cx="6900000" cy="500000"/>
          </a:xfrm>
          <a:prstGeom prst="rect">
            <a:avLst/>
          </a:prstGeom>
        </p:spPr>
        <p:txBody>
          <a:bodyPr wrap="square" rtlCol="0">
            <a:spAutoFit/>
          </a:bodyPr>
          <a:lstStyle/>
          <a:p>
            <a:r>
              <a:rPr b="1" sz="1700">
                <a:solidFill>
                  <a:srgbClr val="096B72"/>
                </a:solidFill>
                <a:latin typeface="Aptos"/>
              </a:rPr>
              <a:t>VS Code • Agent Mode • Personal + small-team productivity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Today’s outcome</a:t>
            </a:r>
          </a:p>
        </p:txBody>
      </p:sp>
      <p:sp>
        <p:nvSpPr>
          <p:cNvPr id="4" name="TextBox 4"/>
          <p:cNvSpPr txBox="1"/>
          <p:nvPr/>
        </p:nvSpPr>
        <p:spPr>
          <a:xfrm>
            <a:off x="900000" y="1450000"/>
            <a:ext cx="7400000" cy="3900000"/>
          </a:xfrm>
          <a:prstGeom prst="rect">
            <a:avLst/>
          </a:prstGeom>
        </p:spPr>
        <p:txBody>
          <a:bodyPr wrap="square" rtlCol="0">
            <a:spAutoFit/>
          </a:bodyPr>
          <a:lstStyle/>
          <a:p>
            <a:r>
              <a:rPr sz="2200">
                <a:solidFill>
                  <a:srgbClr val="20343B"/>
                </a:solidFill>
                <a:latin typeface="Aptos"/>
              </a:rPr>
              <a:t>Open a real project in VS Code</a:t>
            </a:r>
          </a:p>
          <a:p>
            <a:r>
              <a:rPr sz="2200">
                <a:solidFill>
                  <a:srgbClr val="20343B"/>
                </a:solidFill>
                <a:latin typeface="Aptos"/>
              </a:rPr>
              <a:t>Frame a bounded outcome for Agent Mode</a:t>
            </a:r>
          </a:p>
          <a:p>
            <a:r>
              <a:rPr sz="2200">
                <a:solidFill>
                  <a:srgbClr val="20343B"/>
                </a:solidFill>
                <a:latin typeface="Aptos"/>
              </a:rPr>
              <a:t>Inspect • Plan • Build • Run • Review</a:t>
            </a:r>
          </a:p>
          <a:p>
            <a:r>
              <a:rPr sz="2200">
                <a:solidFill>
                  <a:srgbClr val="20343B"/>
                </a:solidFill>
                <a:latin typeface="Aptos"/>
              </a:rPr>
              <a:t>Require evidence before trusting the result</a:t>
            </a:r>
          </a:p>
          <a:p>
            <a:r>
              <a:rPr sz="2200">
                <a:solidFill>
                  <a:srgbClr val="20343B"/>
                </a:solidFill>
                <a:latin typeface="Aptos"/>
              </a:rPr>
              <a:t>Package the capability for a teammate</a:t>
            </a:r>
          </a:p>
        </p:txBody>
      </p:sp>
      <p:sp>
        <p:nvSpPr>
          <p:cNvPr id="5" name="TextBox 5"/>
          <p:cNvSpPr txBox="1"/>
          <p:nvPr/>
        </p:nvSpPr>
        <p:spPr>
          <a:xfrm>
            <a:off x="900000" y="5700000"/>
            <a:ext cx="7400000" cy="450000"/>
          </a:xfrm>
          <a:prstGeom prst="rect">
            <a:avLst/>
          </a:prstGeom>
        </p:spPr>
        <p:txBody>
          <a:bodyPr wrap="square" rtlCol="0">
            <a:spAutoFit/>
          </a:bodyPr>
          <a:lstStyle/>
          <a:p>
            <a:r>
              <a:rPr b="1" sz="1800">
                <a:solidFill>
                  <a:srgbClr val="096B72"/>
                </a:solidFill>
                <a:latin typeface="Aptos"/>
              </a:rPr>
              <a:t>Build something useful, repeatable, and reviewable.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VS Code trailhead</a:t>
            </a:r>
          </a:p>
        </p:txBody>
      </p:sp>
      <p:sp>
        <p:nvSpPr>
          <p:cNvPr id="4" name="TextBox 4"/>
          <p:cNvSpPr txBox="1"/>
          <p:nvPr/>
        </p:nvSpPr>
        <p:spPr>
          <a:xfrm>
            <a:off x="900000" y="1450000"/>
            <a:ext cx="7400000" cy="3700000"/>
          </a:xfrm>
          <a:prstGeom prst="rect">
            <a:avLst/>
          </a:prstGeom>
        </p:spPr>
        <p:txBody>
          <a:bodyPr wrap="square" rtlCol="0">
            <a:spAutoFit/>
          </a:bodyPr>
          <a:lstStyle/>
          <a:p>
            <a:r>
              <a:rPr sz="2400">
                <a:solidFill>
                  <a:srgbClr val="20343B"/>
                </a:solidFill>
                <a:latin typeface="Aptos"/>
              </a:rPr>
              <a:t>EXPLORER — project files and context</a:t>
            </a:r>
          </a:p>
          <a:p>
            <a:r>
              <a:rPr sz="2400">
                <a:solidFill>
                  <a:srgbClr val="20343B"/>
                </a:solidFill>
                <a:latin typeface="Aptos"/>
              </a:rPr>
              <a:t>COPILOT CHAT — intent, questions, and feedback</a:t>
            </a:r>
          </a:p>
          <a:p>
            <a:r>
              <a:rPr sz="2400">
                <a:solidFill>
                  <a:srgbClr val="20343B"/>
                </a:solidFill>
                <a:latin typeface="Aptos"/>
              </a:rPr>
              <a:t>AGENT MODE — multi-step project work</a:t>
            </a:r>
          </a:p>
          <a:p>
            <a:r>
              <a:rPr sz="2400">
                <a:solidFill>
                  <a:srgbClr val="20343B"/>
                </a:solidFill>
                <a:latin typeface="Aptos"/>
              </a:rPr>
              <a:t>TERMINAL — execution, tests, and evidence</a:t>
            </a:r>
          </a:p>
        </p:txBody>
      </p:sp>
      <p:sp>
        <p:nvSpPr>
          <p:cNvPr id="5" name="TextBox 5"/>
          <p:cNvSpPr txBox="1"/>
          <p:nvPr/>
        </p:nvSpPr>
        <p:spPr>
          <a:xfrm>
            <a:off x="900000" y="5350000"/>
            <a:ext cx="7400000" cy="650000"/>
          </a:xfrm>
          <a:prstGeom prst="rect">
            <a:avLst/>
          </a:prstGeom>
        </p:spPr>
        <p:txBody>
          <a:bodyPr wrap="square" rtlCol="0">
            <a:spAutoFit/>
          </a:bodyPr>
          <a:lstStyle/>
          <a:p>
            <a:r>
              <a:rPr b="1" sz="1900">
                <a:solidFill>
                  <a:srgbClr val="096B72"/>
                </a:solidFill>
                <a:latin typeface="Aptos"/>
              </a:rPr>
              <a:t>Mixed experience. One shared workspace.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Build the capability</a:t>
            </a:r>
          </a:p>
        </p:txBody>
      </p:sp>
      <p:sp>
        <p:nvSpPr>
          <p:cNvPr id="4" name="TextBox 4"/>
          <p:cNvSpPr txBox="1"/>
          <p:nvPr/>
        </p:nvSpPr>
        <p:spPr>
          <a:xfrm>
            <a:off x="900000" y="1400000"/>
            <a:ext cx="7400000" cy="4200000"/>
          </a:xfrm>
          <a:prstGeom prst="rect">
            <a:avLst/>
          </a:prstGeom>
        </p:spPr>
        <p:txBody>
          <a:bodyPr wrap="square" rtlCol="0">
            <a:spAutoFit/>
          </a:bodyPr>
          <a:lstStyle/>
          <a:p>
            <a:r>
              <a:rPr sz="2200">
                <a:solidFill>
                  <a:srgbClr val="20343B"/>
                </a:solidFill>
                <a:latin typeface="Aptos"/>
              </a:rPr>
              <a:t>UNDERSTAND — inspect data, code, structure, and failures</a:t>
            </a:r>
          </a:p>
          <a:p>
            <a:r>
              <a:rPr sz="2200">
                <a:solidFill>
                  <a:srgbClr val="20343B"/>
                </a:solidFill>
                <a:latin typeface="Aptos"/>
              </a:rPr>
              <a:t>BUILD — create dashboards, apps, automations, and agents</a:t>
            </a:r>
          </a:p>
          <a:p>
            <a:r>
              <a:rPr sz="2200">
                <a:solidFill>
                  <a:srgbClr val="20343B"/>
                </a:solidFill>
                <a:latin typeface="Aptos"/>
              </a:rPr>
              <a:t>TRANSFORM — clean, join, reconcile, and reshape data</a:t>
            </a:r>
          </a:p>
          <a:p>
            <a:r>
              <a:rPr sz="2200">
                <a:solidFill>
                  <a:srgbClr val="20343B"/>
                </a:solidFill>
                <a:latin typeface="Aptos"/>
              </a:rPr>
              <a:t>AUTOMATE — make recurring work repeatable and observable</a:t>
            </a:r>
          </a:p>
          <a:p>
            <a:r>
              <a:rPr sz="2200">
                <a:solidFill>
                  <a:srgbClr val="20343B"/>
                </a:solidFill>
                <a:latin typeface="Aptos"/>
              </a:rPr>
              <a:t>REVIEW + SHARE — prove it, document it, and enable reuse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VS Code is the workshop</a:t>
            </a:r>
          </a:p>
        </p:txBody>
      </p:sp>
      <p:sp>
        <p:nvSpPr>
          <p:cNvPr id="4" name="TextBox 4"/>
          <p:cNvSpPr txBox="1"/>
          <p:nvPr/>
        </p:nvSpPr>
        <p:spPr>
          <a:xfrm>
            <a:off x="900000" y="1350000"/>
            <a:ext cx="7400000" cy="4500000"/>
          </a:xfrm>
          <a:prstGeom prst="rect">
            <a:avLst/>
          </a:prstGeom>
        </p:spPr>
        <p:txBody>
          <a:bodyPr wrap="square" rtlCol="0">
            <a:spAutoFit/>
          </a:bodyPr>
          <a:lstStyle/>
          <a:p>
            <a:r>
              <a:rPr sz="2100">
                <a:solidFill>
                  <a:srgbClr val="20343B"/>
                </a:solidFill>
                <a:latin typeface="Aptos"/>
              </a:rPr>
              <a:t>AGENT MODE — project work across files, tools, and tests</a:t>
            </a:r>
          </a:p>
          <a:p>
            <a:r>
              <a:rPr sz="2100">
                <a:solidFill>
                  <a:srgbClr val="20343B"/>
                </a:solidFill>
                <a:latin typeface="Aptos"/>
              </a:rPr>
              <a:t>COPILOT CHAT — explanation, design, and focused edits</a:t>
            </a:r>
          </a:p>
          <a:p>
            <a:r>
              <a:rPr sz="2100">
                <a:solidFill>
                  <a:srgbClr val="20343B"/>
                </a:solidFill>
                <a:latin typeface="Aptos"/>
              </a:rPr>
              <a:t>COPILOT APP — broad planning before a project exists</a:t>
            </a:r>
          </a:p>
          <a:p>
            <a:r>
              <a:rPr sz="2100">
                <a:solidFill>
                  <a:srgbClr val="20343B"/>
                </a:solidFill>
                <a:latin typeface="Aptos"/>
              </a:rPr>
              <a:t>COPILOT CLI — command-first work in the terminal</a:t>
            </a:r>
          </a:p>
        </p:txBody>
      </p:sp>
      <p:sp>
        <p:nvSpPr>
          <p:cNvPr id="5" name="TextBox 5"/>
          <p:cNvSpPr txBox="1"/>
          <p:nvPr/>
        </p:nvSpPr>
        <p:spPr>
          <a:xfrm>
            <a:off x="900000" y="5750000"/>
            <a:ext cx="7400000" cy="450000"/>
          </a:xfrm>
          <a:prstGeom prst="rect">
            <a:avLst/>
          </a:prstGeom>
        </p:spPr>
        <p:txBody>
          <a:bodyPr wrap="square" rtlCol="0">
            <a:spAutoFit/>
          </a:bodyPr>
          <a:lstStyle/>
          <a:p>
            <a:r>
              <a:rPr b="1" sz="1800">
                <a:solidFill>
                  <a:srgbClr val="096B72"/>
                </a:solidFill>
                <a:latin typeface="Aptos"/>
              </a:rPr>
              <a:t>Most of this class stays in one VS Code project.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0" y="0"/>
            <a:ext cx="9144000" cy="6858000"/>
          </a:xfrm>
          <a:prstGeom prst="rect">
            <a:avLst/>
          </a:prstGeom>
          <a:solidFill>
            <a:srgbClr val="0D3B49"/>
          </a:solidFill>
        </p:spPr>
        <p:txBody>
          <a:bodyPr rtlCol="0" anchor="ctr"/>
          <a:lstStyle/>
          <a:p/>
        </p:txBody>
      </p:sp>
      <p:sp>
        <p:nvSpPr>
          <p:cNvPr id="3" name="TextBox 3"/>
          <p:cNvSpPr txBox="1"/>
          <p:nvPr/>
        </p:nvSpPr>
        <p:spPr>
          <a:xfrm>
            <a:off x="900000" y="1200000"/>
            <a:ext cx="7300000" cy="1300000"/>
          </a:xfrm>
          <a:prstGeom prst="rect">
            <a:avLst/>
          </a:prstGeom>
        </p:spPr>
        <p:txBody>
          <a:bodyPr wrap="square" rtlCol="0">
            <a:spAutoFit/>
          </a:bodyPr>
          <a:lstStyle/>
          <a:p>
            <a:r>
              <a:rPr b="1" sz="3200">
                <a:solidFill>
                  <a:srgbClr val="FFFFFF"/>
                </a:solidFill>
                <a:latin typeface="Aptos Display"/>
              </a:rPr>
              <a:t>Goal • Context • Constraints • Check</a:t>
            </a:r>
          </a:p>
        </p:txBody>
      </p:sp>
      <p:sp>
        <p:nvSpPr>
          <p:cNvPr id="4" name="TextBox 4"/>
          <p:cNvSpPr txBox="1"/>
          <p:nvPr/>
        </p:nvSpPr>
        <p:spPr>
          <a:xfrm>
            <a:off x="1100000" y="3200000"/>
            <a:ext cx="6800000" cy="1200000"/>
          </a:xfrm>
          <a:prstGeom prst="rect">
            <a:avLst/>
          </a:prstGeom>
        </p:spPr>
        <p:txBody>
          <a:bodyPr wrap="square" rtlCol="0">
            <a:spAutoFit/>
          </a:bodyPr>
          <a:lstStyle/>
          <a:p>
            <a:r>
              <a:rPr sz="2400">
                <a:solidFill>
                  <a:srgbClr val="C9F4EE"/>
                </a:solidFill>
                <a:latin typeface="Aptos"/>
              </a:rPr>
              <a:t>Turn a vague request into a bounded outcome</a:t>
            </a:r>
          </a:p>
          <a:p>
            <a:r>
              <a:rPr sz="2400">
                <a:solidFill>
                  <a:srgbClr val="C9F4EE"/>
                </a:solidFill>
                <a:latin typeface="Aptos"/>
              </a:rPr>
              <a:t>with explicit evidence and decision boundaries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From request to outcome</a:t>
            </a:r>
          </a:p>
        </p:txBody>
      </p:sp>
      <p:sp>
        <p:nvSpPr>
          <p:cNvPr id="4" name="TextBox 4"/>
          <p:cNvSpPr txBox="1"/>
          <p:nvPr/>
        </p:nvSpPr>
        <p:spPr>
          <a:xfrm>
            <a:off x="900000" y="1300000"/>
            <a:ext cx="7400000" cy="4500000"/>
          </a:xfrm>
          <a:prstGeom prst="rect">
            <a:avLst/>
          </a:prstGeom>
        </p:spPr>
        <p:txBody>
          <a:bodyPr wrap="square" rtlCol="0">
            <a:spAutoFit/>
          </a:bodyPr>
          <a:lstStyle/>
          <a:p>
            <a:r>
              <a:rPr b="1" sz="1900">
                <a:solidFill>
                  <a:srgbClr val="096B72"/>
                </a:solidFill>
                <a:latin typeface="Aptos"/>
              </a:rPr>
              <a:t>WEAK</a:t>
            </a:r>
          </a:p>
          <a:p>
            <a:r>
              <a:rPr sz="2100">
                <a:solidFill>
                  <a:srgbClr val="20343B"/>
                </a:solidFill>
                <a:latin typeface="Aptos"/>
              </a:rPr>
              <a:t>“Build the weekly report.”</a:t>
            </a:r>
          </a:p>
          <a:p/>
          <a:p>
            <a:r>
              <a:rPr b="1" sz="1900">
                <a:solidFill>
                  <a:srgbClr val="096B72"/>
                </a:solidFill>
                <a:latin typeface="Aptos"/>
              </a:rPr>
              <a:t>STRONGER</a:t>
            </a:r>
          </a:p>
          <a:p>
            <a:r>
              <a:rPr sz="1800">
                <a:solidFill>
                  <a:srgbClr val="20343B"/>
                </a:solidFill>
                <a:latin typeface="Aptos"/>
              </a:rPr>
              <a:t>Goal: Reconcile CRM, usage, and prior-week data.</a:t>
            </a:r>
          </a:p>
          <a:p>
            <a:r>
              <a:rPr sz="1800">
                <a:solidFill>
                  <a:srgbClr val="20343B"/>
                </a:solidFill>
                <a:latin typeface="Aptos"/>
              </a:rPr>
              <a:t>Context: Approved aliases; five-person team; every Friday.</a:t>
            </a:r>
          </a:p>
          <a:p>
            <a:r>
              <a:rPr sz="1800">
                <a:solidFill>
                  <a:srgbClr val="20343B"/>
                </a:solidFill>
                <a:latin typeface="Aptos"/>
              </a:rPr>
              <a:t>Constraints: Never modify sources or guess a match.</a:t>
            </a:r>
          </a:p>
          <a:p>
            <a:r>
              <a:rPr sz="1800">
                <a:solidFill>
                  <a:srgbClr val="20343B"/>
                </a:solidFill>
                <a:latin typeface="Aptos"/>
              </a:rPr>
              <a:t>Check: Preserve exceptions, test risks, trace report claims.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One project, one capability</a:t>
            </a:r>
          </a:p>
        </p:txBody>
      </p:sp>
      <p:sp>
        <p:nvSpPr>
          <p:cNvPr id="4" name="TextBox 4"/>
          <p:cNvSpPr txBox="1"/>
          <p:nvPr/>
        </p:nvSpPr>
        <p:spPr>
          <a:xfrm>
            <a:off x="900000" y="1350000"/>
            <a:ext cx="7400000" cy="4300000"/>
          </a:xfrm>
          <a:prstGeom prst="rect">
            <a:avLst/>
          </a:prstGeom>
        </p:spPr>
        <p:txBody>
          <a:bodyPr wrap="square" rtlCol="0">
            <a:spAutoFit/>
          </a:bodyPr>
          <a:lstStyle/>
          <a:p>
            <a:r>
              <a:rPr sz="2300">
                <a:solidFill>
                  <a:srgbClr val="20343B"/>
                </a:solidFill>
                <a:latin typeface="Aptos"/>
              </a:rPr>
              <a:t>1  INSPECT — CRM, usage, aliases, and prior week</a:t>
            </a:r>
          </a:p>
          <a:p>
            <a:r>
              <a:rPr sz="2300">
                <a:solidFill>
                  <a:srgbClr val="20343B"/>
                </a:solidFill>
                <a:latin typeface="Aptos"/>
              </a:rPr>
              <a:t>2  BUILD + RUN — reconcile, calculate, and report</a:t>
            </a:r>
          </a:p>
          <a:p>
            <a:r>
              <a:rPr sz="2300">
                <a:solidFill>
                  <a:srgbClr val="20343B"/>
                </a:solidFill>
                <a:latin typeface="Aptos"/>
              </a:rPr>
              <a:t>3  TEST + REVIEW — prove rules and expose exceptions</a:t>
            </a:r>
          </a:p>
          <a:p>
            <a:r>
              <a:rPr sz="2300">
                <a:solidFill>
                  <a:srgbClr val="20343B"/>
                </a:solidFill>
                <a:latin typeface="Aptos"/>
              </a:rPr>
              <a:t>4  PACKAGE — prompt, runbook, outputs, and limitations</a:t>
            </a:r>
          </a:p>
        </p:txBody>
      </p:sp>
      <p:sp>
        <p:nvSpPr>
          <p:cNvPr id="5" name="TextBox 5"/>
          <p:cNvSpPr txBox="1"/>
          <p:nvPr/>
        </p:nvSpPr>
        <p:spPr>
          <a:xfrm>
            <a:off x="900000" y="5750000"/>
            <a:ext cx="7400000" cy="450000"/>
          </a:xfrm>
          <a:prstGeom prst="rect">
            <a:avLst/>
          </a:prstGeom>
        </p:spPr>
        <p:txBody>
          <a:bodyPr wrap="square" rtlCol="0">
            <a:spAutoFit/>
          </a:bodyPr>
          <a:lstStyle/>
          <a:p>
            <a:r>
              <a:rPr b="1" sz="1800">
                <a:solidFill>
                  <a:srgbClr val="096B72"/>
                </a:solidFill>
                <a:latin typeface="Aptos"/>
              </a:rPr>
              <a:t>Scenario: automate a multi-source weekly account-health report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The Agent Mode workflow</a:t>
            </a:r>
          </a:p>
        </p:txBody>
      </p:sp>
      <p:sp>
        <p:nvSpPr>
          <p:cNvPr id="4" name="TextBox 4"/>
          <p:cNvSpPr txBox="1"/>
          <p:nvPr/>
        </p:nvSpPr>
        <p:spPr>
          <a:xfrm>
            <a:off x="900000" y="1400000"/>
            <a:ext cx="7400000" cy="4200000"/>
          </a:xfrm>
          <a:prstGeom prst="rect">
            <a:avLst/>
          </a:prstGeom>
        </p:spPr>
        <p:txBody>
          <a:bodyPr wrap="square" rtlCol="0">
            <a:spAutoFit/>
          </a:bodyPr>
          <a:lstStyle/>
          <a:p>
            <a:r>
              <a:rPr sz="2300">
                <a:solidFill>
                  <a:srgbClr val="20343B"/>
                </a:solidFill>
                <a:latin typeface="Aptos"/>
              </a:rPr>
              <a:t>Inspect the workspace</a:t>
            </a:r>
          </a:p>
          <a:p>
            <a:r>
              <a:rPr sz="2300">
                <a:solidFill>
                  <a:srgbClr val="20343B"/>
                </a:solidFill>
                <a:latin typeface="Aptos"/>
              </a:rPr>
              <a:t>Plan files, rules, evidence, and boundaries</a:t>
            </a:r>
          </a:p>
          <a:p>
            <a:r>
              <a:rPr sz="2300">
                <a:solidFill>
                  <a:srgbClr val="20343B"/>
                </a:solidFill>
                <a:latin typeface="Aptos"/>
              </a:rPr>
              <a:t>Build the smallest complete version</a:t>
            </a:r>
          </a:p>
          <a:p>
            <a:r>
              <a:rPr sz="2300">
                <a:solidFill>
                  <a:srgbClr val="20343B"/>
                </a:solidFill>
                <a:latin typeface="Aptos"/>
              </a:rPr>
              <a:t>Run the workflow and inspect actual outputs</a:t>
            </a:r>
          </a:p>
          <a:p>
            <a:r>
              <a:rPr sz="2300">
                <a:solidFill>
                  <a:srgbClr val="20343B"/>
                </a:solidFill>
                <a:latin typeface="Aptos"/>
              </a:rPr>
              <a:t>Review silent failure modes</a:t>
            </a:r>
          </a:p>
          <a:p>
            <a:r>
              <a:rPr sz="2300">
                <a:solidFill>
                  <a:srgbClr val="20343B"/>
                </a:solidFill>
                <a:latin typeface="Aptos"/>
              </a:rPr>
              <a:t>Refine and package for reuse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Trust the evidence</a:t>
            </a:r>
          </a:p>
        </p:txBody>
      </p:sp>
      <p:sp>
        <p:nvSpPr>
          <p:cNvPr id="4" name="TextBox 4"/>
          <p:cNvSpPr txBox="1"/>
          <p:nvPr/>
        </p:nvSpPr>
        <p:spPr>
          <a:xfrm>
            <a:off x="900000" y="1400000"/>
            <a:ext cx="7400000" cy="4200000"/>
          </a:xfrm>
          <a:prstGeom prst="rect">
            <a:avLst/>
          </a:prstGeom>
        </p:spPr>
        <p:txBody>
          <a:bodyPr wrap="square" rtlCol="0">
            <a:spAutoFit/>
          </a:bodyPr>
          <a:lstStyle/>
          <a:p>
            <a:r>
              <a:rPr sz="2100">
                <a:solidFill>
                  <a:srgbClr val="20343B"/>
                </a:solidFill>
                <a:latin typeface="Aptos"/>
              </a:rPr>
              <a:t>ACCURACY — do joins and claims trace to source records?</a:t>
            </a:r>
          </a:p>
          <a:p>
            <a:r>
              <a:rPr sz="2100">
                <a:solidFill>
                  <a:srgbClr val="20343B"/>
                </a:solidFill>
                <a:latin typeface="Aptos"/>
              </a:rPr>
              <a:t>SAFETY — are source exports immutable?</a:t>
            </a:r>
          </a:p>
          <a:p>
            <a:r>
              <a:rPr sz="2100">
                <a:solidFill>
                  <a:srgbClr val="20343B"/>
                </a:solidFill>
                <a:latin typeface="Aptos"/>
              </a:rPr>
              <a:t>POLICY — is the data appropriate here?</a:t>
            </a:r>
          </a:p>
          <a:p>
            <a:r>
              <a:rPr sz="2100">
                <a:solidFill>
                  <a:srgbClr val="20343B"/>
                </a:solidFill>
                <a:latin typeface="Aptos"/>
              </a:rPr>
              <a:t>FITNESS — do tests and exceptions cover reality?</a:t>
            </a:r>
          </a:p>
        </p:txBody>
      </p:sp>
      <p:sp>
        <p:nvSpPr>
          <p:cNvPr id="5" name="TextBox 5"/>
          <p:cNvSpPr txBox="1"/>
          <p:nvPr/>
        </p:nvSpPr>
        <p:spPr>
          <a:xfrm>
            <a:off x="900000" y="5700000"/>
            <a:ext cx="7400000" cy="450000"/>
          </a:xfrm>
          <a:prstGeom prst="rect">
            <a:avLst/>
          </a:prstGeom>
        </p:spPr>
        <p:txBody>
          <a:bodyPr wrap="square" rtlCol="0">
            <a:spAutoFit/>
          </a:bodyPr>
          <a:lstStyle/>
          <a:p>
            <a:r>
              <a:rPr b="1" sz="1800">
                <a:solidFill>
                  <a:srgbClr val="096B72"/>
                </a:solidFill>
                <a:latin typeface="Aptos"/>
              </a:rPr>
              <a:t>A polished report can still be wrong.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Choose your next capability</a:t>
            </a:r>
          </a:p>
        </p:txBody>
      </p:sp>
      <p:sp>
        <p:nvSpPr>
          <p:cNvPr id="4" name="TextBox 4"/>
          <p:cNvSpPr txBox="1"/>
          <p:nvPr/>
        </p:nvSpPr>
        <p:spPr>
          <a:xfrm>
            <a:off x="900000" y="1400000"/>
            <a:ext cx="7400000" cy="4200000"/>
          </a:xfrm>
          <a:prstGeom prst="rect">
            <a:avLst/>
          </a:prstGeom>
        </p:spPr>
        <p:txBody>
          <a:bodyPr wrap="square" rtlCol="0">
            <a:spAutoFit/>
          </a:bodyPr>
          <a:lstStyle/>
          <a:p>
            <a:r>
              <a:rPr sz="2300">
                <a:solidFill>
                  <a:srgbClr val="20343B"/>
                </a:solidFill>
                <a:latin typeface="Aptos"/>
              </a:rPr>
              <a:t>More than one meaningful step</a:t>
            </a:r>
          </a:p>
          <a:p>
            <a:r>
              <a:rPr sz="2300">
                <a:solidFill>
                  <a:srgbClr val="20343B"/>
                </a:solidFill>
                <a:latin typeface="Aptos"/>
              </a:rPr>
              <a:t>A recurring or reusable outcome</a:t>
            </a:r>
          </a:p>
          <a:p>
            <a:r>
              <a:rPr sz="2300">
                <a:solidFill>
                  <a:srgbClr val="20343B"/>
                </a:solidFill>
                <a:latin typeface="Aptos"/>
              </a:rPr>
              <a:t>Bounded inputs and decision rules</a:t>
            </a:r>
          </a:p>
          <a:p>
            <a:r>
              <a:rPr sz="2300">
                <a:solidFill>
                  <a:srgbClr val="20343B"/>
                </a:solidFill>
                <a:latin typeface="Aptos"/>
              </a:rPr>
              <a:t>Evidence you can inspect</a:t>
            </a:r>
          </a:p>
          <a:p>
            <a:r>
              <a:rPr sz="2300">
                <a:solidFill>
                  <a:srgbClr val="20343B"/>
                </a:solidFill>
                <a:latin typeface="Aptos"/>
              </a:rPr>
              <a:t>Safe enough for a first experiment</a:t>
            </a:r>
          </a:p>
        </p:txBody>
      </p:sp>
      <p:sp>
        <p:nvSpPr>
          <p:cNvPr id="5" name="TextBox 5"/>
          <p:cNvSpPr txBox="1"/>
          <p:nvPr/>
        </p:nvSpPr>
        <p:spPr>
          <a:xfrm>
            <a:off x="900000" y="5700000"/>
            <a:ext cx="7400000" cy="450000"/>
          </a:xfrm>
          <a:prstGeom prst="rect">
            <a:avLst/>
          </a:prstGeom>
        </p:spPr>
        <p:txBody>
          <a:bodyPr wrap="square" rtlCol="0">
            <a:spAutoFit/>
          </a:bodyPr>
          <a:lstStyle/>
          <a:p>
            <a:r>
              <a:rPr b="1" sz="1800">
                <a:solidFill>
                  <a:srgbClr val="096B72"/>
                </a:solidFill>
                <a:latin typeface="Aptos"/>
              </a:rPr>
              <a:t>Name the project, human decisions, evidence, and team handoff.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0" y="0"/>
            <a:ext cx="9144000" cy="6858000"/>
          </a:xfrm>
          <a:prstGeom prst="rect">
            <a:avLst/>
          </a:prstGeom>
          <a:solidFill>
            <a:srgbClr val="0D3B49"/>
          </a:solidFill>
        </p:spPr>
        <p:txBody>
          <a:bodyPr rtlCol="0" anchor="ctr"/>
          <a:lstStyle/>
          <a:p/>
        </p:txBody>
      </p:sp>
      <p:sp>
        <p:nvSpPr>
          <p:cNvPr id="3" name="TextBox 3"/>
          <p:cNvSpPr txBox="1"/>
          <p:nvPr/>
        </p:nvSpPr>
        <p:spPr>
          <a:xfrm>
            <a:off x="900000" y="1400000"/>
            <a:ext cx="7300000" cy="1000000"/>
          </a:xfrm>
          <a:prstGeom prst="rect">
            <a:avLst/>
          </a:prstGeom>
        </p:spPr>
        <p:txBody>
          <a:bodyPr wrap="square" rtlCol="0">
            <a:spAutoFit/>
          </a:bodyPr>
          <a:lstStyle/>
          <a:p>
            <a:r>
              <a:rPr b="1" sz="3800">
                <a:solidFill>
                  <a:srgbClr val="FFFFFF"/>
                </a:solidFill>
                <a:latin typeface="Aptos Display"/>
              </a:rPr>
              <a:t>Questions?</a:t>
            </a:r>
          </a:p>
        </p:txBody>
      </p:sp>
      <p:sp>
        <p:nvSpPr>
          <p:cNvPr id="4" name="TextBox 4"/>
          <p:cNvSpPr txBox="1"/>
          <p:nvPr/>
        </p:nvSpPr>
        <p:spPr>
          <a:xfrm>
            <a:off x="1100000" y="3000000"/>
            <a:ext cx="6800000" cy="1500000"/>
          </a:xfrm>
          <a:prstGeom prst="rect">
            <a:avLst/>
          </a:prstGeom>
        </p:spPr>
        <p:txBody>
          <a:bodyPr wrap="square" rtlCol="0">
            <a:spAutoFit/>
          </a:bodyPr>
          <a:lstStyle/>
          <a:p>
            <a:r>
              <a:rPr sz="2700">
                <a:solidFill>
                  <a:srgbClr val="C9F4EE"/>
                </a:solidFill>
                <a:latin typeface="Aptos"/>
              </a:rPr>
              <a:t>Bring a real outcome.</a:t>
            </a:r>
          </a:p>
          <a:p>
            <a:r>
              <a:rPr sz="2700">
                <a:solidFill>
                  <a:srgbClr val="C9F4EE"/>
                </a:solidFill>
                <a:latin typeface="Aptos"/>
              </a:rPr>
              <a:t>Build it with boundaries.</a:t>
            </a:r>
          </a:p>
          <a:p>
            <a:r>
              <a:rPr sz="2700">
                <a:solidFill>
                  <a:srgbClr val="C9F4EE"/>
                </a:solidFill>
                <a:latin typeface="Aptos"/>
              </a:rPr>
              <a:t>Prove it with evidence.</a:t>
            </a:r>
          </a:p>
        </p:txBody>
      </p:sp>
      <p:sp>
        <p:nvSpPr>
          <p:cNvPr id="5" name="TextBox 5"/>
          <p:cNvSpPr txBox="1"/>
          <p:nvPr/>
        </p:nvSpPr>
        <p:spPr>
          <a:xfrm>
            <a:off x="1100000" y="5550000"/>
            <a:ext cx="6800000" cy="500000"/>
          </a:xfrm>
          <a:prstGeom prst="rect">
            <a:avLst/>
          </a:prstGeom>
        </p:spPr>
        <p:txBody>
          <a:bodyPr wrap="square" rtlCol="0">
            <a:spAutoFit/>
          </a:bodyPr>
          <a:lstStyle/>
          <a:p>
            <a:r>
              <a:rPr b="1" sz="1800">
                <a:solidFill>
                  <a:srgbClr val="FFFFFF"/>
                </a:solidFill>
                <a:latin typeface="Aptos"/>
              </a:rPr>
              <a:t>GitHub Copilot • Build the Capability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
          <p:cNvSpPr/>
          <p:nvPr/>
        </p:nvSpPr>
        <p:spPr>
          <a:xfrm>
            <a:off x="500000" y="1200000"/>
            <a:ext cx="100000" cy="4700000"/>
          </a:xfrm>
          <a:prstGeom prst="rect">
            <a:avLst/>
          </a:prstGeom>
          <a:solidFill>
            <a:srgbClr val="15A3A3"/>
          </a:solidFill>
        </p:spPr>
        <p:txBody>
          <a:bodyPr rtlCol="0" anchor="ctr"/>
          <a:lstStyle/>
          <a:p/>
        </p:txBody>
      </p:sp>
      <p:sp>
        <p:nvSpPr>
          <p:cNvPr id="3" name="TextBox 3"/>
          <p:cNvSpPr txBox="1"/>
          <p:nvPr/>
        </p:nvSpPr>
        <p:spPr>
          <a:xfrm>
            <a:off x="700000" y="350000"/>
            <a:ext cx="7900000" cy="700000"/>
          </a:xfrm>
          <a:prstGeom prst="rect">
            <a:avLst/>
          </a:prstGeom>
        </p:spPr>
        <p:txBody>
          <a:bodyPr wrap="square" rtlCol="0">
            <a:spAutoFit/>
          </a:bodyPr>
          <a:lstStyle/>
          <a:p>
            <a:r>
              <a:rPr b="1" sz="3000">
                <a:solidFill>
                  <a:srgbClr val="0D3B49"/>
                </a:solidFill>
                <a:latin typeface="Aptos Display"/>
              </a:rPr>
              <a:t>Keep building</a:t>
            </a:r>
          </a:p>
        </p:txBody>
      </p:sp>
      <p:sp>
        <p:nvSpPr>
          <p:cNvPr id="4" name="TextBox 4"/>
          <p:cNvSpPr txBox="1"/>
          <p:nvPr/>
        </p:nvSpPr>
        <p:spPr>
          <a:xfrm>
            <a:off x="900000" y="2200000"/>
            <a:ext cx="7400000" cy="2500000"/>
          </a:xfrm>
          <a:prstGeom prst="rect">
            <a:avLst/>
          </a:prstGeom>
        </p:spPr>
        <p:txBody>
          <a:bodyPr wrap="square" rtlCol="0">
            <a:spAutoFit/>
          </a:bodyPr>
          <a:lstStyle/>
          <a:p>
            <a:r>
              <a:rPr sz="2100">
                <a:solidFill>
                  <a:srgbClr val="20343B"/>
                </a:solidFill>
                <a:latin typeface="Aptos"/>
              </a:rPr>
              <a:t>GitHub Universe 2026  ·  Oct 28–29  ·  free virtual pass</a:t>
            </a:r>
          </a:p>
          <a:p>
            <a:r>
              <a:rPr sz="2100">
                <a:solidFill>
                  <a:srgbClr val="20343B"/>
                </a:solidFill>
                <a:latin typeface="Aptos"/>
              </a:rPr>
              <a:t>Microsoft Ignite 2026  ·  Nov 17–20  ·  free digital pass</a:t>
            </a:r>
          </a:p>
          <a:p>
            <a:r>
              <a:rPr sz="2100">
                <a:solidFill>
                  <a:srgbClr val="20343B"/>
                </a:solidFill>
                <a:latin typeface="Aptos"/>
              </a:rPr>
              <a:t>Microsoft Reactor  ·  recurring live Copilot classes</a:t>
            </a:r>
          </a:p>
          <a:p>
            <a:r>
              <a:rPr sz="2100">
                <a:solidFill>
                  <a:srgbClr val="20343B"/>
                </a:solidFill>
                <a:latin typeface="Aptos"/>
              </a:rPr>
              <a:t>github.com/resources/events  ·  webinars and recordings</a:t>
            </a:r>
          </a:p>
        </p:txBody>
      </p:sp>
      <p:sp>
        <p:nvSpPr>
          <p:cNvPr id="5" name="TextBox 5"/>
          <p:cNvSpPr txBox="1"/>
          <p:nvPr/>
        </p:nvSpPr>
        <p:spPr>
          <a:xfrm>
            <a:off x="900000" y="5500000"/>
            <a:ext cx="7400000" cy="700000"/>
          </a:xfrm>
          <a:prstGeom prst="rect">
            <a:avLst/>
          </a:prstGeom>
        </p:spPr>
        <p:txBody>
          <a:bodyPr wrap="square" rtlCol="0">
            <a:spAutoFit/>
          </a:bodyPr>
          <a:lstStyle/>
          <a:p>
            <a:r>
              <a:rPr b="1" sz="1800">
                <a:solidFill>
                  <a:srgbClr val="096B72"/>
                </a:solidFill>
                <a:latin typeface="Aptos"/>
              </a:rPr>
              <a:t>Every option is remote-accessible and free to attend online.</a:t>
            </a:r>
          </a:p>
          <a:p>
            <a:r>
              <a:rPr b="1" sz="1800">
                <a:solidFill>
                  <a:srgbClr val="096B72"/>
                </a:solidFill>
                <a:latin typeface="Aptos"/>
              </a:rPr>
              <a:t>Pair one with the capability you just chose.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